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49" r:id="rId3"/>
    <p:sldId id="368" r:id="rId4"/>
    <p:sldId id="387" r:id="rId5"/>
    <p:sldId id="388" r:id="rId6"/>
    <p:sldId id="389" r:id="rId7"/>
    <p:sldId id="425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23" r:id="rId20"/>
    <p:sldId id="401" r:id="rId21"/>
    <p:sldId id="402" r:id="rId22"/>
    <p:sldId id="424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2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1636" autoAdjust="0"/>
  </p:normalViewPr>
  <p:slideViewPr>
    <p:cSldViewPr snapToGrid="0" snapToObjects="1">
      <p:cViewPr varScale="1">
        <p:scale>
          <a:sx n="102" d="100"/>
          <a:sy n="102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י"ז/טבת/תשפ"ה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0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8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89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90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7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7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9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2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2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164-0891-A5D2-85BF-DD90334BC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סדרות עתית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1448B-F4BF-3B03-C9F5-C76060861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187" y="639401"/>
            <a:ext cx="7367813" cy="3929428"/>
          </a:xfrm>
        </p:spPr>
        <p:txBody>
          <a:bodyPr/>
          <a:lstStyle/>
          <a:p>
            <a:r>
              <a:rPr lang="he-IL" sz="3200" dirty="0"/>
              <a:t>התנהגות טיפוסית של סדרה עתית:</a:t>
            </a:r>
          </a:p>
          <a:p>
            <a:r>
              <a:rPr lang="he-IL" sz="3200" dirty="0"/>
              <a:t>- קבועה </a:t>
            </a:r>
          </a:p>
          <a:p>
            <a:r>
              <a:rPr lang="he-IL" sz="3200" dirty="0"/>
              <a:t>- מגמה </a:t>
            </a:r>
          </a:p>
          <a:p>
            <a:r>
              <a:rPr lang="he-IL" sz="3200" dirty="0"/>
              <a:t>- עונתית</a:t>
            </a:r>
          </a:p>
          <a:p>
            <a:r>
              <a:rPr lang="he-IL" sz="3200" dirty="0"/>
              <a:t>- תקופת חיי מוצר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09B13-DFC3-5112-4782-028F2EA0D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978DF-8EBB-44A0-F7AA-2D5098C5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255"/>
            <a:ext cx="4603531" cy="4329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710B-A4AF-2D0A-A29B-174D8BCA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31" y="4483083"/>
            <a:ext cx="4750676" cy="22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4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C0A1-E84F-1A79-2606-2C9389206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תהליכים ומודלים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864F681-0784-0D54-A95B-24964642591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  <a:p>
                <a:r>
                  <a:rPr lang="he-IL" sz="3200" dirty="0"/>
                  <a:t>תהליך קבוע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he-IL" sz="3200" dirty="0"/>
                  <a:t>אנו מעוניינים ללמוד את הערך על הפרמטר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he-IL" sz="3200" dirty="0"/>
                  <a:t>.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864F681-0784-0D54-A95B-249646425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579" r="-20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7706-77EE-B4FB-3B60-A51A14F85D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19940-9A09-612F-0E75-F3AE3D63D3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2A4B-4A7A-FA95-3AA4-FB416264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01" y="868085"/>
            <a:ext cx="807832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6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B17D-2923-BB2F-7960-F6496D104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ממוצע כללי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53C03-DC77-E3A0-B277-92B38DD9F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583" y="743904"/>
            <a:ext cx="9724711" cy="3929428"/>
          </a:xfrm>
        </p:spPr>
        <p:txBody>
          <a:bodyPr/>
          <a:lstStyle/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sz="2800" dirty="0"/>
              <a:t>התחזית לתקופה הבאה, </a:t>
            </a:r>
          </a:p>
          <a:p>
            <a:r>
              <a:rPr lang="he-IL" sz="2800" dirty="0"/>
              <a:t>לאחר קבלת תצפית חדשה,         האמד מתעדכן, </a:t>
            </a:r>
          </a:p>
          <a:p>
            <a:endParaRPr lang="en-US" sz="2800" dirty="0"/>
          </a:p>
          <a:p>
            <a:r>
              <a:rPr lang="he-IL" sz="2800" dirty="0"/>
              <a:t>בהתאם, מתעדכנת התחזית, </a:t>
            </a:r>
          </a:p>
          <a:p>
            <a:r>
              <a:rPr lang="he-IL" sz="2800" dirty="0"/>
              <a:t>חיסרון של השיטה:</a:t>
            </a:r>
            <a:r>
              <a:rPr lang="en-US" sz="2800" dirty="0"/>
              <a:t> </a:t>
            </a:r>
            <a:r>
              <a:rPr lang="he-IL" sz="2800" dirty="0"/>
              <a:t>המשקל של התצפית המעודכנת ביותר, </a:t>
            </a:r>
          </a:p>
          <a:p>
            <a:r>
              <a:rPr lang="he-IL" sz="2800" dirty="0"/>
              <a:t>יורד עם הזמן </a:t>
            </a:r>
          </a:p>
          <a:p>
            <a:r>
              <a:rPr lang="he-IL" sz="3200" dirty="0"/>
              <a:t>                               </a:t>
            </a:r>
            <a:endParaRPr lang="en-US" sz="3200" dirty="0"/>
          </a:p>
          <a:p>
            <a:endParaRPr lang="en-US" sz="3200" dirty="0"/>
          </a:p>
          <a:p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FA3CA-8881-71DA-A842-8411BC078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DB194-7654-1275-C616-CD4822B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30" y="1001541"/>
            <a:ext cx="5309537" cy="161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6E8BA-DD8D-F397-65AD-FAB607D0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0" y="2581543"/>
            <a:ext cx="1629002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5B09E-8005-A222-9F01-C4149725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737" y="3346213"/>
            <a:ext cx="800212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14D7E-0D2E-596B-F48A-DD086F6C9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306" y="3966588"/>
            <a:ext cx="2930717" cy="706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F97086-30FF-EB93-119E-BC958C973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231" y="4755813"/>
            <a:ext cx="1722612" cy="46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81EF9E-765D-0005-530B-5ACFF59C6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643" y="5406296"/>
            <a:ext cx="593429" cy="5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916E-0882-17F9-447E-1F73C049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ממוצע נע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D2D3D9E-73B9-BF17-0F0A-04C1B1C69E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921876" y="1474435"/>
                <a:ext cx="8381123" cy="3929428"/>
              </a:xfrm>
            </p:spPr>
            <p:txBody>
              <a:bodyPr/>
              <a:lstStyle/>
              <a:p>
                <a:r>
                  <a:rPr lang="he-IL" sz="2800" dirty="0"/>
                  <a:t>האמד מחושב על סמך הנתונים של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he-IL" sz="2800" dirty="0"/>
                  <a:t> התקופות האחרונות,</a:t>
                </a:r>
              </a:p>
              <a:p>
                <a:endParaRPr lang="he-IL" sz="2800" dirty="0"/>
              </a:p>
              <a:p>
                <a:r>
                  <a:rPr lang="he-IL" sz="2800" dirty="0"/>
                  <a:t>התחזית לתקופה הבאה, </a:t>
                </a:r>
              </a:p>
              <a:p>
                <a:r>
                  <a:rPr lang="he-IL" sz="2800" dirty="0"/>
                  <a:t>לאחר קבלת תצפית חדשה,         האמד מתעדכן, </a:t>
                </a:r>
              </a:p>
              <a:p>
                <a:r>
                  <a:rPr lang="he-IL" sz="2800" dirty="0"/>
                  <a:t>בהתאם מתעדכנת התחזית, </a:t>
                </a:r>
              </a:p>
              <a:p>
                <a:r>
                  <a:rPr lang="he-IL" sz="2800" dirty="0"/>
                  <a:t>משפט: האמד לא מוטה,                    והשונות של האמד יורדת עם גודל חלון הזמן,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D2D3D9E-73B9-BF17-0F0A-04C1B1C69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921876" y="1474435"/>
                <a:ext cx="8381123" cy="3929428"/>
              </a:xfrm>
              <a:blipFill>
                <a:blip r:embed="rId3"/>
                <a:stretch>
                  <a:fillRect r="-1527" b="-316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B2C06-E6C5-DF3B-5B96-74913FF08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496D0-F595-03B6-A4A9-5E6C5C7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62" y="2137126"/>
            <a:ext cx="2427475" cy="86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56C38-817A-AC36-ACFF-045B782C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11523"/>
            <a:ext cx="1695687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005B-4F68-4D60-09BA-B543D6F2C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041" y="3907050"/>
            <a:ext cx="828791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CCFB3-CF6B-986E-72E3-14CF64010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657" y="3722687"/>
            <a:ext cx="3504323" cy="681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5046B-8B46-1ACF-B427-67A66256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242" y="4514477"/>
            <a:ext cx="2152950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65333-D6F9-23E6-C8B3-278B45C64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5319583"/>
            <a:ext cx="1829055" cy="514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B8092-AFA3-4F01-632C-0602D3671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464" y="5940929"/>
            <a:ext cx="1964790" cy="7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67B-7D56-F0B5-6313-5156C7137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החלקה מעריכית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B0AAE-F6B4-8C8C-7A4A-522A91154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414" y="885863"/>
            <a:ext cx="9403756" cy="3929428"/>
          </a:xfrm>
        </p:spPr>
        <p:txBody>
          <a:bodyPr/>
          <a:lstStyle/>
          <a:p>
            <a:r>
              <a:rPr lang="he-IL" sz="2800" dirty="0"/>
              <a:t>האמד מחושב רקורסיבית,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התחזית לתקופה הבאה, </a:t>
            </a:r>
          </a:p>
          <a:p>
            <a:r>
              <a:rPr lang="he-IL" sz="2800" dirty="0"/>
              <a:t>האמד מורכב מהתצפיות:</a:t>
            </a:r>
            <a:r>
              <a:rPr lang="en-US" sz="2800" dirty="0"/>
              <a:t> </a:t>
            </a:r>
            <a:endParaRPr lang="he-IL" sz="2800" dirty="0"/>
          </a:p>
          <a:p>
            <a:r>
              <a:rPr lang="he-IL" sz="2800" dirty="0"/>
              <a:t>כאשר      אינו הניחוש הראשוני שמאתחל את הסדרה.</a:t>
            </a:r>
          </a:p>
          <a:p>
            <a:r>
              <a:rPr lang="he-IL" sz="2800" dirty="0"/>
              <a:t>משפט:</a:t>
            </a:r>
            <a:r>
              <a:rPr lang="en-US" sz="2800" dirty="0"/>
              <a:t> </a:t>
            </a:r>
            <a:r>
              <a:rPr lang="he-IL" sz="2800" dirty="0"/>
              <a:t>האמד לא מוטה,                   והשונות של האמד שואפת ל-</a:t>
            </a:r>
          </a:p>
          <a:p>
            <a:endParaRPr lang="en-IL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45796-A522-94E4-9D4A-DC4F79056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09D42-5856-36A9-02CB-DCB022CAB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CC3D8-EF50-AF8A-0F47-6D1530B3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39" y="1574046"/>
            <a:ext cx="10250330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4D9BF-1A8E-CC3C-7C36-033EA280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4" y="3231681"/>
            <a:ext cx="1571844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98EE0-CC6D-B94C-FB50-1D7F588C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387" y="3845136"/>
            <a:ext cx="4354461" cy="839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9BE12-2DE8-5376-B376-D4F18FB58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557" y="4790348"/>
            <a:ext cx="466790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60F80-4FB9-4D8A-F2D1-CFFBDA76E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4" y="5505347"/>
            <a:ext cx="1743318" cy="466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2BAC3-3406-B941-B442-8C8843E46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957" y="5972137"/>
            <a:ext cx="2764165" cy="7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5A6-0C5E-10F4-A417-F60EAD143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החלקה מעריכית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72303-63F1-2A90-F72B-FA8E8F505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586" y="1474435"/>
            <a:ext cx="10199413" cy="3929428"/>
          </a:xfrm>
        </p:spPr>
        <p:txBody>
          <a:bodyPr/>
          <a:lstStyle/>
          <a:p>
            <a:r>
              <a:rPr lang="he-IL" sz="2800" dirty="0"/>
              <a:t>הוכחה:</a:t>
            </a:r>
          </a:p>
          <a:p>
            <a:endParaRPr lang="he-IL" sz="2800" dirty="0"/>
          </a:p>
          <a:p>
            <a:endParaRPr lang="he-IL" sz="2800" dirty="0"/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השוואת שונויות של שתי השיטות:</a:t>
            </a:r>
            <a:r>
              <a:rPr lang="en-US" sz="2800" dirty="0"/>
              <a:t> </a:t>
            </a:r>
            <a:r>
              <a:rPr lang="he-IL" sz="2800" dirty="0"/>
              <a:t>ממוצע נע והחלקה מעריכית: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12C6D-4B78-5D00-944B-7383961C1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3B413-D285-3E03-D906-F5333895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39" y="1474435"/>
            <a:ext cx="5637962" cy="342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E6737-14C4-BAD9-D37A-2E7963B62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39" y="5897990"/>
            <a:ext cx="4231467" cy="8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4C0C-6859-C523-F36E-01F0606B1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דוגמה-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AC032-1DBC-8B3A-5971-4D35B8416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3ABF1-79C4-41DE-94F9-1977F7BF9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78C2E-B8C8-CFEE-BCDE-28FCCC61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2" y="1529614"/>
            <a:ext cx="2505425" cy="119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EFE66-ABD1-95BD-CFD6-2D68E5CB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180" y="2720405"/>
            <a:ext cx="7657203" cy="39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D68C-5A77-9E62-1F10-398DA2947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דוגמה-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FC3F8-112B-BE45-696A-A333F84D2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187" y="1356096"/>
            <a:ext cx="7367813" cy="3929428"/>
          </a:xfrm>
        </p:spPr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שיטת ממוצע נע סוגרת את הפער תוך </a:t>
            </a:r>
            <a:r>
              <a:rPr lang="en-US" sz="2800" dirty="0"/>
              <a:t>N</a:t>
            </a:r>
            <a:r>
              <a:rPr lang="he-IL" sz="2800" dirty="0"/>
              <a:t> תקופות, </a:t>
            </a:r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D9ABB-EB8A-84EF-A408-BB7D5E4992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BE18E-E5F0-DA35-2A00-E19DE7E4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0" y="1310591"/>
            <a:ext cx="2505425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9E5A2-8015-CEC4-E2DD-B477AC12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068" y="2728074"/>
            <a:ext cx="6697010" cy="8383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7631C8-1043-B859-5FFD-3D695B5855BC}"/>
              </a:ext>
            </a:extLst>
          </p:cNvPr>
          <p:cNvGrpSpPr/>
          <p:nvPr/>
        </p:nvGrpSpPr>
        <p:grpSpPr>
          <a:xfrm>
            <a:off x="784433" y="3802802"/>
            <a:ext cx="4347376" cy="1531747"/>
            <a:chOff x="1297068" y="4462653"/>
            <a:chExt cx="5125165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662531-FC4A-17A3-C7E1-23182867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7068" y="4462653"/>
              <a:ext cx="5125165" cy="22101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9D790D-6FC8-0F9D-8F08-A1ED9C528732}"/>
                </a:ext>
              </a:extLst>
            </p:cNvPr>
            <p:cNvSpPr txBox="1"/>
            <p:nvPr/>
          </p:nvSpPr>
          <p:spPr>
            <a:xfrm>
              <a:off x="4498428" y="4462653"/>
              <a:ext cx="192380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AE9915-3217-EBEF-FFEA-904553DE0F28}"/>
              </a:ext>
            </a:extLst>
          </p:cNvPr>
          <p:cNvGrpSpPr/>
          <p:nvPr/>
        </p:nvGrpSpPr>
        <p:grpSpPr>
          <a:xfrm>
            <a:off x="4645573" y="5423277"/>
            <a:ext cx="4347377" cy="1423783"/>
            <a:chOff x="4645573" y="5423277"/>
            <a:chExt cx="4347377" cy="14237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E2839C-39A2-A6E6-BF10-7DF5F55E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5573" y="5423277"/>
              <a:ext cx="4347377" cy="14237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6DC468-A419-9272-AD4F-AAC385CA1290}"/>
                </a:ext>
              </a:extLst>
            </p:cNvPr>
            <p:cNvSpPr txBox="1"/>
            <p:nvPr/>
          </p:nvSpPr>
          <p:spPr>
            <a:xfrm>
              <a:off x="8642995" y="6421485"/>
              <a:ext cx="3499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002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CA04-CAEE-5C5E-ADAA-6082B3821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לקפיצה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8235C-CBDC-F720-215B-2F0276725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90" y="1474435"/>
            <a:ext cx="10885310" cy="3929428"/>
          </a:xfrm>
        </p:spPr>
        <p:txBody>
          <a:bodyPr/>
          <a:lstStyle/>
          <a:p>
            <a:r>
              <a:rPr lang="he-IL" sz="2800" dirty="0"/>
              <a:t>נניח כי התהליך עבר קפיצה ב-</a:t>
            </a:r>
            <a:r>
              <a:rPr lang="en-US" sz="2800" dirty="0"/>
              <a:t>t=0</a:t>
            </a:r>
            <a:r>
              <a:rPr lang="he-IL" sz="2800" dirty="0"/>
              <a:t>, כלומר, </a:t>
            </a:r>
          </a:p>
          <a:p>
            <a:r>
              <a:rPr lang="he-IL" sz="2800" dirty="0"/>
              <a:t>שיטת החלקה מעריכית סוגרת את הפער ומתכנסת לערך החדש של התהליך,</a:t>
            </a:r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</a:p>
          <a:p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D13C9-43B5-89DF-C912-105B26695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6B48C-3EE7-E2D2-11D3-6C524FAE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0" y="1146747"/>
            <a:ext cx="2505425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7A033-5960-13B1-F51C-2DB92FAD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50" y="2839012"/>
            <a:ext cx="4534533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AA132-5A83-A34C-CEC4-BADB81A1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50" y="4656089"/>
            <a:ext cx="560148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83EE-4ACC-6BDF-539A-07D556D6C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הוכחה של יישום נוסחת החלקה אקספוננציאלית לדוגמת הקפיצה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27920-EE31-BF75-AE11-098D4D9E4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768F75-5E21-C0C6-E662-47D4344EA464}"/>
              </a:ext>
            </a:extLst>
          </p:cNvPr>
          <p:cNvGrpSpPr/>
          <p:nvPr/>
        </p:nvGrpSpPr>
        <p:grpSpPr>
          <a:xfrm>
            <a:off x="2210908" y="976556"/>
            <a:ext cx="8592403" cy="5864201"/>
            <a:chOff x="2354210" y="976556"/>
            <a:chExt cx="8592403" cy="58642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6703EB-47A6-F4B7-46B9-1D1CBF1E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210" y="976556"/>
              <a:ext cx="4152900" cy="840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82546-552B-3E5B-0285-9CA1ED03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16" y="1817294"/>
              <a:ext cx="6810513" cy="36917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9836-6AB0-D563-04E9-F7F2D9AA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5186" y="3150547"/>
              <a:ext cx="4223336" cy="897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3117F2-13D3-211B-80BA-96E04DE2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4210" y="6197306"/>
              <a:ext cx="4645187" cy="643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7CB517-14C7-1EAD-13EE-A696E809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3198" y="5381553"/>
              <a:ext cx="6881406" cy="8573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4E4C9D-54F6-6540-1C19-C1993245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839"/>
            <a:stretch/>
          </p:blipFill>
          <p:spPr>
            <a:xfrm>
              <a:off x="6999396" y="6197306"/>
              <a:ext cx="3947217" cy="643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07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שיטות חיזוי </a:t>
            </a:r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55FE-8097-69B5-84C3-5417B68A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לקפיצה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0632A-3F8F-45E4-F5F5-E889400A1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F97C7-E786-B83C-3D11-5F9B5E2B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86" y="2605259"/>
            <a:ext cx="8335538" cy="352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B42DA-97B2-A6B7-4058-BE93519D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86" y="1241346"/>
            <a:ext cx="2057687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3AFEE8-F524-8479-CCD8-83DDDDF4A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052" y="2781288"/>
            <a:ext cx="142895" cy="171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24C47-22D5-B52C-2091-6C1FDBD44562}"/>
              </a:ext>
            </a:extLst>
          </p:cNvPr>
          <p:cNvSpPr txBox="1"/>
          <p:nvPr/>
        </p:nvSpPr>
        <p:spPr>
          <a:xfrm>
            <a:off x="8626963" y="2653784"/>
            <a:ext cx="12763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ממוצע נע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E3672-90E9-3353-1CF5-C550EB611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183" y="3023116"/>
            <a:ext cx="228632" cy="20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9DC4A-80C6-0656-2978-D318CCE2B34B}"/>
              </a:ext>
            </a:extLst>
          </p:cNvPr>
          <p:cNvSpPr txBox="1"/>
          <p:nvPr/>
        </p:nvSpPr>
        <p:spPr>
          <a:xfrm>
            <a:off x="7429500" y="2938477"/>
            <a:ext cx="24738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החלקה אקספוננציאלית</a:t>
            </a:r>
          </a:p>
        </p:txBody>
      </p:sp>
    </p:spTree>
    <p:extLst>
      <p:ext uri="{BB962C8B-B14F-4D97-AF65-F5344CB8AC3E}">
        <p14:creationId xmlns:p14="http://schemas.microsoft.com/office/powerpoint/2010/main" val="246853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755-B205-8EE7-E620-EABFD15D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למגמה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BA97D-A76F-3CD0-FBD2-E2B84B3A8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494" y="1435991"/>
            <a:ext cx="10083799" cy="3929428"/>
          </a:xfrm>
        </p:spPr>
        <p:txBody>
          <a:bodyPr/>
          <a:lstStyle/>
          <a:p>
            <a:r>
              <a:rPr lang="he-IL" sz="2800" dirty="0"/>
              <a:t>נניח כי התהליך מתחיל להשתנות מגמתית בקצב קבוע החל מ- </a:t>
            </a:r>
          </a:p>
          <a:p>
            <a:r>
              <a:rPr lang="en-US" sz="2800" dirty="0"/>
              <a:t>t=0</a:t>
            </a:r>
            <a:r>
              <a:rPr lang="he-IL" sz="2800" dirty="0"/>
              <a:t> , כלומר, </a:t>
            </a:r>
          </a:p>
          <a:p>
            <a:r>
              <a:rPr lang="he-IL" sz="2800" dirty="0"/>
              <a:t>שיטת ממוצע נע לא מסוגלת לעקוב אחרי התהליך,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שגיאת התחזית שווה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B914-AA62-515C-60B0-6E75F8D01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BBD4-5387-9CEA-44A1-0B2EC710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19" y="2164749"/>
            <a:ext cx="2772162" cy="10383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1E481A-B4C2-0063-3738-545EB84D0762}"/>
              </a:ext>
            </a:extLst>
          </p:cNvPr>
          <p:cNvGrpSpPr/>
          <p:nvPr/>
        </p:nvGrpSpPr>
        <p:grpSpPr>
          <a:xfrm>
            <a:off x="261387" y="2630268"/>
            <a:ext cx="4118644" cy="2311943"/>
            <a:chOff x="1977355" y="3660412"/>
            <a:chExt cx="4534533" cy="29436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235B26-6E7F-BEA5-B78D-7873465D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355" y="3660412"/>
              <a:ext cx="4534533" cy="29436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03EED-E804-4048-7FEC-4D59D302139B}"/>
                </a:ext>
              </a:extLst>
            </p:cNvPr>
            <p:cNvSpPr txBox="1"/>
            <p:nvPr/>
          </p:nvSpPr>
          <p:spPr>
            <a:xfrm>
              <a:off x="4492978" y="3660412"/>
              <a:ext cx="2018910" cy="493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DF6E5F-BD3A-4456-8FF1-5E10AC88AEDA}"/>
              </a:ext>
            </a:extLst>
          </p:cNvPr>
          <p:cNvGrpSpPr/>
          <p:nvPr/>
        </p:nvGrpSpPr>
        <p:grpSpPr>
          <a:xfrm>
            <a:off x="4267199" y="4651022"/>
            <a:ext cx="4481690" cy="2126758"/>
            <a:chOff x="4447820" y="3858423"/>
            <a:chExt cx="5570046" cy="2910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893792-734E-9090-EDAF-02E5D2A4E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4490" y="3872444"/>
              <a:ext cx="5563376" cy="289600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82910-4A8C-B4FA-3E6A-A5F3526A4931}"/>
                </a:ext>
              </a:extLst>
            </p:cNvPr>
            <p:cNvSpPr txBox="1"/>
            <p:nvPr/>
          </p:nvSpPr>
          <p:spPr>
            <a:xfrm>
              <a:off x="7834489" y="4131733"/>
              <a:ext cx="2183377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L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3AC01-AC09-3AB4-8840-DBF4515CA55C}"/>
                </a:ext>
              </a:extLst>
            </p:cNvPr>
            <p:cNvSpPr txBox="1"/>
            <p:nvPr/>
          </p:nvSpPr>
          <p:spPr>
            <a:xfrm>
              <a:off x="4447820" y="3858423"/>
              <a:ext cx="2183377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he-IL" dirty="0"/>
            </a:p>
            <a:p>
              <a:endParaRPr lang="he-IL" dirty="0"/>
            </a:p>
            <a:p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83556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9DFF-C55D-BD1D-7F46-71FD39802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הוכחה מתמטית ליישום ממוצע נע לתגובת מגמה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8F08D-F0B5-1214-E8A5-CC91393977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A7667-7127-AE9C-101A-DBC3DF97DB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669A4-ABCB-AED3-D20B-79209418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" y="1939924"/>
            <a:ext cx="1762371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E0B2E-7C5B-84AF-75EC-C3F4DB84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02" y="1939924"/>
            <a:ext cx="2229161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404CAA-62F4-AB8B-D428-66BDD158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90118"/>
            <a:ext cx="2229162" cy="8488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0CF7339-BB96-99FF-CE1D-46F149024E8D}"/>
              </a:ext>
            </a:extLst>
          </p:cNvPr>
          <p:cNvGrpSpPr/>
          <p:nvPr/>
        </p:nvGrpSpPr>
        <p:grpSpPr>
          <a:xfrm>
            <a:off x="43680" y="2477096"/>
            <a:ext cx="7680687" cy="789904"/>
            <a:chOff x="43680" y="2477096"/>
            <a:chExt cx="7680687" cy="789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F63634-B602-5680-69A8-55BED137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80" y="2630191"/>
              <a:ext cx="2305372" cy="381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42BA4-391C-2F9D-4738-B271F68D2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5398" y="2514420"/>
              <a:ext cx="3172268" cy="7525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059894-5BEE-CA78-2215-978E903E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7666" y="2514420"/>
              <a:ext cx="2146701" cy="752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F932FD-0D43-9E02-DA10-55ED2FFA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59020" y="2477096"/>
              <a:ext cx="641843" cy="72400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97B1F4A-C70B-81BC-CB65-824D8EE21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0" y="3389556"/>
            <a:ext cx="1589177" cy="400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C3384-BCAB-FF75-C92B-D35BE1ECA5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5397" y="3304324"/>
            <a:ext cx="2437191" cy="6561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79837C-D5DE-F3A5-DB34-CCF7AA0296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1295" y="3257669"/>
            <a:ext cx="2195660" cy="715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06A046-7560-DECA-583A-9A410678C7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4557" y="3304324"/>
            <a:ext cx="266737" cy="6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2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B755-B205-8EE7-E620-EABFD15D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תגובה למגמה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BA97D-A76F-3CD0-FBD2-E2B84B3A8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494" y="1435991"/>
            <a:ext cx="10083799" cy="3929428"/>
          </a:xfrm>
        </p:spPr>
        <p:txBody>
          <a:bodyPr/>
          <a:lstStyle/>
          <a:p>
            <a:r>
              <a:rPr lang="he-IL" sz="2800" dirty="0"/>
              <a:t>נניח כי התהליך מתחיל להשתנות מגמתית בקצב קבוע החל מ- </a:t>
            </a:r>
          </a:p>
          <a:p>
            <a:r>
              <a:rPr lang="en-US" sz="2800" dirty="0"/>
              <a:t>t=0</a:t>
            </a:r>
            <a:r>
              <a:rPr lang="he-IL" sz="2800" dirty="0"/>
              <a:t> , כלומר, </a:t>
            </a:r>
          </a:p>
          <a:p>
            <a:r>
              <a:rPr lang="he-IL" sz="2800" dirty="0"/>
              <a:t>בדומה לדוגמה הקודמת, ניתן להראות כי המעקב אחרי התהליך בעזרת שיטת ההחלקה לא סוגר את הפער. שגיאת התחזית שואפת ל-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B914-AA62-515C-60B0-6E75F8D01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BBD4-5387-9CEA-44A1-0B2EC710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19" y="2164749"/>
            <a:ext cx="2772162" cy="1038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081D5-9F46-82CC-1608-31693F9D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2" y="3624918"/>
            <a:ext cx="2924583" cy="7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4E321-294A-08A0-3FC0-60F0586E4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889" y="4458946"/>
            <a:ext cx="5789844" cy="2232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B777D-DACB-9CE2-0408-0B9AD28DD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391" y="4585406"/>
            <a:ext cx="1898358" cy="4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2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909C32-ED72-73F1-5441-42E4BBF1B3A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059290" y="10940"/>
                <a:ext cx="8243710" cy="990600"/>
              </a:xfrm>
            </p:spPr>
            <p:txBody>
              <a:bodyPr/>
              <a:lstStyle/>
              <a:p>
                <a:r>
                  <a:rPr lang="he-IL" dirty="0"/>
                  <a:t>אלגוריתמים לבחירת הפרמטרים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he-IL" dirty="0"/>
                  <a:t>  ו-</a:t>
                </a:r>
                <a14:m>
                  <m:oMath xmlns:m="http://schemas.openxmlformats.org/officeDocument/2006/math">
                    <m:r>
                      <a:rPr lang="he-IL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909C32-ED72-73F1-5441-42E4BBF1B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059290" y="10940"/>
                <a:ext cx="8243710" cy="990600"/>
              </a:xfrm>
              <a:blipFill>
                <a:blip r:embed="rId3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970F1E5-A62E-8057-4B11-9815EF1EC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9392" y="793503"/>
            <a:ext cx="8988777" cy="392942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he-IL" sz="2800" dirty="0"/>
              <a:t>נתונות </a:t>
            </a:r>
            <a:r>
              <a:rPr lang="en-US" sz="2800" dirty="0"/>
              <a:t>T</a:t>
            </a:r>
            <a:r>
              <a:rPr lang="he-IL" sz="2800" dirty="0"/>
              <a:t> תצפיות, </a:t>
            </a:r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</a:p>
          <a:p>
            <a:pPr marL="514350" indent="-514350">
              <a:buAutoNum type="arabicPeriod"/>
            </a:pPr>
            <a:r>
              <a:rPr lang="he-IL" sz="2800" dirty="0"/>
              <a:t>מודדים את שגיאות התחזית בתקופה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מחשבים את ה-</a:t>
            </a:r>
            <a:r>
              <a:rPr lang="en-US" sz="2800" dirty="0"/>
              <a:t>MAD</a:t>
            </a:r>
            <a:r>
              <a:rPr lang="he-IL" sz="2800" dirty="0"/>
              <a:t> – </a:t>
            </a:r>
            <a:r>
              <a:rPr lang="en-US" sz="2800" dirty="0"/>
              <a:t>Mean absolute deviation </a:t>
            </a:r>
          </a:p>
          <a:p>
            <a:pPr marL="514350" indent="-514350">
              <a:buAutoNum type="arabicPeriod"/>
            </a:pPr>
            <a:r>
              <a:rPr lang="he-IL" sz="2800" dirty="0"/>
              <a:t>מחפשים את המינימום של ה-</a:t>
            </a:r>
            <a:r>
              <a:rPr lang="en-US" sz="2800" dirty="0"/>
              <a:t>MAD</a:t>
            </a:r>
            <a:r>
              <a:rPr lang="he-IL" sz="2800" dirty="0"/>
              <a:t> בטווח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69C7F-8938-09AB-7809-2CC512FF93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FC4E7-C59B-7817-66A1-2409B2679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3" y="926330"/>
            <a:ext cx="2390839" cy="485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EAF8E-7BD0-564C-C437-AE949C80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68" y="1765623"/>
            <a:ext cx="819264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991DD-7C6B-2A20-B748-F58B57B98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99" y="2166524"/>
            <a:ext cx="4896533" cy="971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F0162-C106-2F2E-62FC-0A2EE6847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360" y="3125262"/>
            <a:ext cx="1981477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CC926-B47A-D230-5492-7FA2C104A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088" y="3743224"/>
            <a:ext cx="8068801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A7E672-EC32-A16B-8744-E83D1EA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46" y="4448071"/>
            <a:ext cx="3086531" cy="1057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DBA88-C250-6852-27B5-6D482C228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9753" y="5502672"/>
            <a:ext cx="121937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7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FCE5E-38CD-C65B-3E46-BC99ED560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3123D-583F-2E86-8C44-B71CB99C6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C6853-702F-91A1-28B0-AA72D4A4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23363"/>
            <a:ext cx="8002117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14DD-3300-9971-1779-1294A58D4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Holt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004EC-9713-EBF6-A2CC-B576D1FCA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מודל התהליך: </a:t>
            </a:r>
          </a:p>
          <a:p>
            <a:r>
              <a:rPr lang="he-IL" sz="2800" dirty="0"/>
              <a:t>השיטה לומדת גם את גודל התהליך וגם את שיפועו.</a:t>
            </a:r>
          </a:p>
          <a:p>
            <a:r>
              <a:rPr lang="he-IL" sz="2800" dirty="0"/>
              <a:t>השיטה משתמשת בהחלקה כפולה.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התחזית לתקופה הבאה הינה </a:t>
            </a:r>
          </a:p>
          <a:p>
            <a:r>
              <a:rPr lang="he-IL" sz="2800" dirty="0"/>
              <a:t>התחזית לתקופה </a:t>
            </a:r>
            <a:r>
              <a:rPr lang="en-US" sz="2800" i="1" dirty="0" err="1"/>
              <a:t>T+k</a:t>
            </a:r>
            <a:r>
              <a:rPr lang="he-IL" sz="2800" i="1" dirty="0"/>
              <a:t> </a:t>
            </a:r>
            <a:r>
              <a:rPr lang="he-IL" sz="2800" dirty="0"/>
              <a:t>הינה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2B136-1E6D-E03A-5BA4-562A68265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8EDCC-03C0-1BCD-5C49-15BF8B1A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20" y="1720474"/>
            <a:ext cx="2734548" cy="44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B53C7-C070-B847-35F6-F1B26E09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814" y="3636878"/>
            <a:ext cx="6296904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55305-BF95-3B69-6F96-6855AAB4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38" y="5383565"/>
            <a:ext cx="2162477" cy="40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4CC93-617D-2528-10A5-7724B5FB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38" y="5996001"/>
            <a:ext cx="222916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E79-D79C-C3F6-EC90-D42896BA6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Holt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F4B9C-9402-FAE3-0624-72019110F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9C3C3-5AE0-B084-B44F-696BC8CE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74" y="1001540"/>
            <a:ext cx="6763694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8F4C9-9B9F-9DC5-A018-562D72523E53}"/>
              </a:ext>
            </a:extLst>
          </p:cNvPr>
          <p:cNvSpPr txBox="1"/>
          <p:nvPr/>
        </p:nvSpPr>
        <p:spPr>
          <a:xfrm>
            <a:off x="5836356" y="4921956"/>
            <a:ext cx="532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dirty="0"/>
              <a:t>שגיאת התחזית הינה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97AB-CBDB-1187-F794-52C5CE9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21956"/>
            <a:ext cx="200052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EF33-2847-D840-1FEC-D01432095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Holt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9BC24-DCA5-8F57-87C0-9C8F5FFF9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78" y="1474435"/>
            <a:ext cx="11077221" cy="3929428"/>
          </a:xfrm>
        </p:spPr>
        <p:txBody>
          <a:bodyPr/>
          <a:lstStyle/>
          <a:p>
            <a:r>
              <a:rPr lang="he-IL" sz="2800" dirty="0"/>
              <a:t>השיטה רקורסיבית. ניתן לקבוע את תנאי ההתחלה עבור הרקורסיה באופן הבא:</a:t>
            </a:r>
            <a:r>
              <a:rPr lang="en-US" sz="2800" dirty="0"/>
              <a:t> </a:t>
            </a: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נתונות </a:t>
            </a:r>
            <a:r>
              <a:rPr lang="en-US" sz="2800" dirty="0"/>
              <a:t>T</a:t>
            </a:r>
            <a:r>
              <a:rPr lang="he-IL" sz="2800" dirty="0"/>
              <a:t> תצפיות, </a:t>
            </a:r>
            <a:r>
              <a:rPr lang="en-US" sz="2800" dirty="0"/>
              <a:t>T</a:t>
            </a:r>
            <a:r>
              <a:rPr lang="he-IL" sz="2800" dirty="0"/>
              <a:t>- זוגי. </a:t>
            </a:r>
          </a:p>
          <a:p>
            <a:pPr marL="514350" indent="-514350">
              <a:buAutoNum type="arabicPeriod"/>
            </a:pPr>
            <a:r>
              <a:rPr lang="he-IL" sz="2800" dirty="0"/>
              <a:t>מחשבים את ממוצעי התצפיות בשני החצאים של התקופה,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קובעים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4146D-8244-FE0A-CAE2-017D1C4CF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7118D-47BE-A7CC-C641-440E0024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94" y="2453014"/>
            <a:ext cx="1857634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BEAA9-132D-5154-B91A-0FE7949F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44" y="3577434"/>
            <a:ext cx="3861812" cy="1091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05B40-1508-A6E4-2BF8-E8B01797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74" y="4668816"/>
            <a:ext cx="2048161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10176E-A4CC-ED23-1CF3-E71E0A0E0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644" y="5525598"/>
            <a:ext cx="3267531" cy="9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5686A-74DA-6FF0-51EE-5DCB1564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78" y="3811560"/>
            <a:ext cx="472505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2821-AFFE-4B4F-CE97-76CCED5A1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0CB37-54A3-570B-CCEE-85E1F22F0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FC9B3-24F9-D615-5D0A-BFC957E0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89" y="1234296"/>
            <a:ext cx="8011643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4D5F4-5702-A9AD-096F-2A9AFA98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89" y="2422859"/>
            <a:ext cx="3629532" cy="21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8439A-D3A6-533E-8C6F-FC5C557E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71" y="3284991"/>
            <a:ext cx="4991797" cy="42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869D8-B424-7BE4-973D-5B4E22C28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89" y="4713162"/>
            <a:ext cx="856417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F7D067-0018-0260-B1C5-3B8EF1ED5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756" y="10940"/>
            <a:ext cx="9124243" cy="990600"/>
          </a:xfrm>
        </p:spPr>
        <p:txBody>
          <a:bodyPr/>
          <a:lstStyle/>
          <a:p>
            <a:r>
              <a:rPr lang="he-IL" dirty="0"/>
              <a:t>שיטות חיזוי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BADB6-35A3-553D-197C-91C9CF390262}"/>
              </a:ext>
            </a:extLst>
          </p:cNvPr>
          <p:cNvSpPr txBox="1"/>
          <p:nvPr/>
        </p:nvSpPr>
        <p:spPr>
          <a:xfrm>
            <a:off x="1324303" y="1513490"/>
            <a:ext cx="100238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/>
              <a:t>חיזוי – ניבוי משתנים עתידיים</a:t>
            </a:r>
          </a:p>
          <a:p>
            <a:pPr algn="r" rtl="1"/>
            <a:endParaRPr lang="he-IL" sz="3200" dirty="0"/>
          </a:p>
          <a:p>
            <a:pPr algn="r" rtl="1"/>
            <a:r>
              <a:rPr lang="he-IL" sz="3200" dirty="0"/>
              <a:t>בפירמה משתמשים בשיטות חיזוי כדי לחזות את:</a:t>
            </a:r>
          </a:p>
          <a:p>
            <a:pPr algn="r" rtl="1"/>
            <a:r>
              <a:rPr lang="he-IL" sz="3200" dirty="0"/>
              <a:t>- ביקוש המוצרים</a:t>
            </a:r>
          </a:p>
          <a:p>
            <a:pPr algn="r" rtl="1"/>
            <a:r>
              <a:rPr lang="he-IL" sz="3200" dirty="0"/>
              <a:t>- העלויות</a:t>
            </a:r>
          </a:p>
          <a:p>
            <a:pPr algn="r" rtl="1"/>
            <a:r>
              <a:rPr lang="he-IL" sz="3200" dirty="0"/>
              <a:t>- מידת ניצול הציוד</a:t>
            </a:r>
          </a:p>
          <a:p>
            <a:pPr algn="r" rtl="1"/>
            <a:r>
              <a:rPr lang="he-IL" sz="3200" dirty="0"/>
              <a:t>- ועוד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5178-8979-2783-5690-BFE1ED50E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גודל תקופה משתנה או נתונים חסרים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1E5B326-E06D-FB25-E657-89863D3A2A9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72534" y="1474435"/>
                <a:ext cx="10930466" cy="39294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e-IL" sz="2800" dirty="0"/>
                  <a:t> - גודל התקופה ה-</a:t>
                </a:r>
                <a:r>
                  <a:rPr lang="en-US" sz="2800" i="1" dirty="0"/>
                  <a:t>T</a:t>
                </a:r>
              </a:p>
              <a:p>
                <a:r>
                  <a:rPr lang="he-IL" sz="2800" dirty="0"/>
                  <a:t>ניתן להתאים את פרמטרי ההחלקה לגודל התקופה. ככל שהתקופה ארוכה יותר, כך פרמטר ההחלקה יותר גדול. לדוגמא, </a:t>
                </a:r>
              </a:p>
              <a:p>
                <a:r>
                  <a:rPr lang="he-IL" sz="2800" dirty="0"/>
                  <a:t>כאשר       מותאם לתקופה בגודל 1.</a:t>
                </a:r>
              </a:p>
              <a:p>
                <a:r>
                  <a:rPr lang="he-IL" sz="2800" dirty="0"/>
                  <a:t>דוגמא נוספת,  </a:t>
                </a:r>
              </a:p>
              <a:p>
                <a:r>
                  <a:rPr lang="he-IL" sz="2800" dirty="0"/>
                  <a:t>דוגמא מספרית,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1E5B326-E06D-FB25-E657-89863D3A2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72534" y="1474435"/>
                <a:ext cx="10930466" cy="3929428"/>
              </a:xfrm>
              <a:blipFill>
                <a:blip r:embed="rId2"/>
                <a:stretch>
                  <a:fillRect l="-1617" r="-1171" b="-127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771B4-02CC-618C-C857-D34FC8631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8493-7698-DDC2-D502-323E4F67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78" y="3028884"/>
            <a:ext cx="1571844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9B04D-BDAD-5194-2A71-55A164608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942" y="3836964"/>
            <a:ext cx="447737" cy="35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B3864-4A0B-3DF4-F194-B5B3AD8AC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05" y="4231771"/>
            <a:ext cx="3210373" cy="91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BF59A-582B-8B3D-539C-6BCBD4011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226" y="5299953"/>
            <a:ext cx="3523292" cy="15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1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4D1D-43E2-EED7-C088-4D8C03F87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שיטת </a:t>
            </a:r>
            <a:r>
              <a:rPr lang="en-US" dirty="0"/>
              <a:t>Winters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B13CC-4C20-9B7B-E5ED-59E97B3E3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3970" y="1013548"/>
            <a:ext cx="9474199" cy="3929428"/>
          </a:xfrm>
        </p:spPr>
        <p:txBody>
          <a:bodyPr/>
          <a:lstStyle/>
          <a:p>
            <a:r>
              <a:rPr lang="he-IL" sz="2800" dirty="0"/>
              <a:t>מודל התהליך:</a:t>
            </a:r>
            <a:r>
              <a:rPr lang="en-US" sz="2800" dirty="0"/>
              <a:t> </a:t>
            </a:r>
            <a:endParaRPr lang="he-IL" sz="2800" dirty="0"/>
          </a:p>
          <a:p>
            <a:r>
              <a:rPr lang="en-US" sz="2800" dirty="0"/>
              <a:t>L</a:t>
            </a:r>
            <a:r>
              <a:rPr lang="he-IL" sz="2800" dirty="0"/>
              <a:t>- מספר התקופות בעונה, </a:t>
            </a:r>
          </a:p>
          <a:p>
            <a:r>
              <a:rPr lang="he-IL" sz="2800" dirty="0"/>
              <a:t>השיטה לומדת את גודל התהליך, שיפועו וגם את מקדמי העונה. </a:t>
            </a:r>
          </a:p>
          <a:p>
            <a:r>
              <a:rPr lang="he-IL" sz="2800" dirty="0"/>
              <a:t>השיטה משתמשת בהחלקה משולשת. </a:t>
            </a:r>
          </a:p>
          <a:p>
            <a:endParaRPr lang="he-IL" sz="4600" dirty="0"/>
          </a:p>
          <a:p>
            <a:r>
              <a:rPr lang="he-IL" sz="2800" dirty="0"/>
              <a:t>התחזית לתקופה הבאה הינה </a:t>
            </a:r>
          </a:p>
          <a:p>
            <a:r>
              <a:rPr lang="he-IL" sz="2800" dirty="0"/>
              <a:t>התחזית לתקופה </a:t>
            </a:r>
            <a:r>
              <a:rPr lang="en-US" sz="2800" i="1" dirty="0" err="1"/>
              <a:t>T+k</a:t>
            </a:r>
            <a:r>
              <a:rPr lang="he-IL" sz="2800" i="1" dirty="0"/>
              <a:t> </a:t>
            </a:r>
            <a:r>
              <a:rPr lang="he-IL" sz="2800" dirty="0"/>
              <a:t>הינה 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93037-BBFD-77F1-B433-43A5A990C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DDA20-85AB-5ABE-61F4-823B3418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838" y="1162361"/>
            <a:ext cx="2543530" cy="5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6CA89-A29B-AFD1-DD5C-C703913A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32" y="1663835"/>
            <a:ext cx="1267002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5FA1A-2036-C735-8AD2-CFB3A768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25" y="3788801"/>
            <a:ext cx="4834400" cy="1502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8DF35-47B9-3765-FCF0-31809A2FF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86" y="5360482"/>
            <a:ext cx="3315163" cy="45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17D15-654D-39B0-2930-71065BAF2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86" y="5999299"/>
            <a:ext cx="350568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0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29-363A-4FA7-D986-98A8BA944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Winter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4BB87-2D28-AF0A-5626-33B823AD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46" y="1464286"/>
            <a:ext cx="11065932" cy="3929428"/>
          </a:xfrm>
        </p:spPr>
        <p:txBody>
          <a:bodyPr/>
          <a:lstStyle/>
          <a:p>
            <a:r>
              <a:rPr lang="he-IL" sz="2800" dirty="0"/>
              <a:t>השיטה רקורסיבית. ניתן לקבוע את תנאי ההתחלה עבור הרקורסיה באופן הבא:</a:t>
            </a:r>
            <a:r>
              <a:rPr lang="en-US" sz="2800" dirty="0"/>
              <a:t> </a:t>
            </a: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נתונות התצפיות משתי העונות האחרונות, </a:t>
            </a:r>
          </a:p>
          <a:p>
            <a:pPr marL="514350" indent="-514350">
              <a:buAutoNum type="arabicPeriod"/>
            </a:pPr>
            <a:r>
              <a:rPr lang="he-IL" sz="2800" dirty="0"/>
              <a:t>מחשבים את ממוצעי התצפיות בשני העונות, </a:t>
            </a:r>
          </a:p>
          <a:p>
            <a:pPr marL="514350" indent="-514350">
              <a:buAutoNum type="arabicPeriod"/>
            </a:pPr>
            <a:endParaRPr lang="he-IL" sz="2800" dirty="0"/>
          </a:p>
          <a:p>
            <a:pPr marL="514350" indent="-514350">
              <a:buAutoNum type="arabicPeriod"/>
            </a:pPr>
            <a:r>
              <a:rPr lang="he-IL" sz="2800" dirty="0"/>
              <a:t>קובעים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CE322-7566-3DFA-8F17-F9B6EA09B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E557-B614-004B-14B3-DA242406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82" y="2456015"/>
            <a:ext cx="2095792" cy="34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E7676-A97D-1DA4-70D9-847F9912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44" y="3633353"/>
            <a:ext cx="3525948" cy="1052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03CB2-25E9-75E8-6823-05B32CCA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826" y="4686003"/>
            <a:ext cx="1914792" cy="8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D9D2A-4089-04FA-44F1-C1E9A0AB4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637" y="5614810"/>
            <a:ext cx="3810532" cy="971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058DD-AF7C-9430-03C0-B1B1D689B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91" y="3309242"/>
            <a:ext cx="483937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3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9429-4E83-569B-23BD-48E1E2A45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תנאי התחלה עבור שיטת </a:t>
            </a:r>
            <a:r>
              <a:rPr lang="en-US" dirty="0"/>
              <a:t>Winters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69D5-6837-EFE3-26A3-97B099DCB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8A554-7B7B-470E-147C-57EC502A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01" y="1001540"/>
            <a:ext cx="8482455" cy="56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C691-20F5-9520-66AB-9EDA853AA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בדיקת טיב מודל התחזית בזמן אמת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F0E29-6132-CA13-B353-A587C114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2" y="1474435"/>
            <a:ext cx="10207977" cy="3929428"/>
          </a:xfrm>
        </p:spPr>
        <p:txBody>
          <a:bodyPr/>
          <a:lstStyle/>
          <a:p>
            <a:r>
              <a:rPr lang="he-IL" sz="2800" dirty="0"/>
              <a:t>- אנו מעוניינים לפתח אינדיקטור אשר מטרתו לקבוע האם מודל התחזית מתאים לתהליך או לא. </a:t>
            </a:r>
          </a:p>
          <a:p>
            <a:r>
              <a:rPr lang="he-IL" sz="2800" dirty="0"/>
              <a:t>- ערכו של האינדיקטור מתעדכן בזמן אמת. </a:t>
            </a:r>
          </a:p>
          <a:p>
            <a:r>
              <a:rPr lang="he-IL" sz="2800" dirty="0"/>
              <a:t>- כל עוד האינדיקטור קרוב לאפס ולא יוצא מגבולות בקרה מסוימים, מודל התחזית מתאים לתהליך.</a:t>
            </a:r>
          </a:p>
          <a:p>
            <a:r>
              <a:rPr lang="he-IL" sz="2800" dirty="0"/>
              <a:t>- אם וכאשר האינדיקטור יוצא מגבולות הבקרה, יש להחליף את המודל.</a:t>
            </a:r>
          </a:p>
          <a:p>
            <a:r>
              <a:rPr lang="he-IL" sz="2800" dirty="0"/>
              <a:t>- מהו האינדיקטור ומהם גבולות הבקרה?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F54AE-B61D-DAF0-C2B1-D9464C31D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6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C5EC-5F96-04DF-A5FC-285F53C09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אילוסטרציה של התנהגות האינדיקטור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856C0-DBFE-7F2B-F41C-5083FB6404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3295B-45C4-7C34-9C49-F7711219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63" y="1180308"/>
            <a:ext cx="7783011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16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801-BE10-3D9A-C0C2-CDD1BE69C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הרעיון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2221-03C7-8A4D-D31E-DA39B0CBC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956" y="1474435"/>
            <a:ext cx="9937043" cy="3929428"/>
          </a:xfrm>
        </p:spPr>
        <p:txBody>
          <a:bodyPr/>
          <a:lstStyle/>
          <a:p>
            <a:r>
              <a:rPr lang="he-IL" sz="2800" dirty="0"/>
              <a:t>האינדיקטור צריך להתבסס על שגיאות מודל התחזית.</a:t>
            </a:r>
          </a:p>
          <a:p>
            <a:r>
              <a:rPr lang="he-IL" sz="2800" dirty="0"/>
              <a:t>נסמן ב-      את סכום השגיאות </a:t>
            </a:r>
          </a:p>
          <a:p>
            <a:endParaRPr lang="he-IL" sz="2800" dirty="0"/>
          </a:p>
          <a:p>
            <a:endParaRPr lang="he-IL" sz="2800" dirty="0"/>
          </a:p>
          <a:p>
            <a:r>
              <a:rPr lang="he-IL" sz="2800" dirty="0"/>
              <a:t>נסמן ב-             את ממוצע השגיאות בערך מוחלט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1610D-EB8C-FFA9-9620-F2415F59A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7CF50-D7B8-E3E3-061B-6A3DBE02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747" y="2414196"/>
            <a:ext cx="350324" cy="430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8EAE6-B505-185D-633D-ED3B9CB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77" y="2844802"/>
            <a:ext cx="4229690" cy="132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05D0B-2A36-BFD8-5FC5-5B2B4A9F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017" y="4615317"/>
            <a:ext cx="1105054" cy="45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F7497-FBFA-BDDE-9D7C-709DA952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64" y="5286125"/>
            <a:ext cx="304842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F9B3-E99A-11B9-B461-D5A456D7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הרעיון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B7DAB-D991-9FA7-C80F-E7BB533CA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19739-B371-15E8-6E00-A259A5E0D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/>
          <a:stretch/>
        </p:blipFill>
        <p:spPr>
          <a:xfrm>
            <a:off x="1843458" y="1001540"/>
            <a:ext cx="8226231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311FF-7881-7662-34C6-4C68BF9A4F25}"/>
              </a:ext>
            </a:extLst>
          </p:cNvPr>
          <p:cNvSpPr txBox="1"/>
          <p:nvPr/>
        </p:nvSpPr>
        <p:spPr>
          <a:xfrm>
            <a:off x="857956" y="2201333"/>
            <a:ext cx="107244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/>
              <a:t>אנו מראים בהמשך המצגת ש:</a:t>
            </a:r>
            <a:r>
              <a:rPr lang="en-US" sz="2800" dirty="0"/>
              <a:t> </a:t>
            </a:r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המודל מתאים את הריאליזציה של        חסומה בגבולות </a:t>
            </a:r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לכן, 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ניתן להגדיר את האינדיקטור כ- </a:t>
            </a:r>
          </a:p>
          <a:p>
            <a:pPr algn="r" rtl="1"/>
            <a:r>
              <a:rPr lang="he-IL" sz="2800" dirty="0"/>
              <a:t>ואת גבולות הבקרה כ- 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59181-8674-781B-90D2-C03F5FAAA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56"/>
          <a:stretch/>
        </p:blipFill>
        <p:spPr>
          <a:xfrm>
            <a:off x="2023451" y="2773299"/>
            <a:ext cx="8754697" cy="693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CE16E-A4C8-3F7A-EDC0-1DE6F3C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84" y="3543311"/>
            <a:ext cx="495369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54585-275A-3278-FF92-CBFA737D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867" y="4029154"/>
            <a:ext cx="3978225" cy="1509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DB510-C214-C3FA-65A8-D5161FE44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661" y="5593589"/>
            <a:ext cx="813207" cy="593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B1639-20A0-37C3-A245-15EBABA97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283" y="6061186"/>
            <a:ext cx="610675" cy="7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7B6-29FA-75B3-A9C3-EC050D806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20EC-FBF1-A4EA-AF43-84D0D17E5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734" y="1474435"/>
            <a:ext cx="8695266" cy="3929428"/>
          </a:xfrm>
        </p:spPr>
        <p:txBody>
          <a:bodyPr/>
          <a:lstStyle/>
          <a:p>
            <a:r>
              <a:rPr lang="he-IL" sz="2800" dirty="0"/>
              <a:t>נניח לצורך העניין שהמודל הוא מסוג החלקה מעריכית.</a:t>
            </a:r>
          </a:p>
          <a:p>
            <a:r>
              <a:rPr lang="he-IL" sz="2800" dirty="0"/>
              <a:t>מהם הקבועים        ו-      ?</a:t>
            </a:r>
          </a:p>
          <a:p>
            <a:r>
              <a:rPr lang="he-IL" sz="2800" dirty="0"/>
              <a:t>משפט:</a:t>
            </a:r>
            <a:r>
              <a:rPr lang="en-US" sz="2800" dirty="0"/>
              <a:t> </a:t>
            </a:r>
            <a:r>
              <a:rPr lang="he-IL" sz="2800" dirty="0"/>
              <a:t>              לכל </a:t>
            </a:r>
            <a:r>
              <a:rPr lang="en-US" sz="2800" i="1" dirty="0"/>
              <a:t>T</a:t>
            </a:r>
            <a:r>
              <a:rPr lang="he-IL" sz="2800" i="1" dirty="0"/>
              <a:t>.</a:t>
            </a:r>
          </a:p>
          <a:p>
            <a:r>
              <a:rPr lang="he-IL" sz="2800" dirty="0"/>
              <a:t>הוכחה:</a:t>
            </a:r>
            <a:r>
              <a:rPr lang="en-US" sz="2800" dirty="0"/>
              <a:t> </a:t>
            </a:r>
            <a:r>
              <a:rPr lang="he-IL" sz="2800" dirty="0"/>
              <a:t>   </a:t>
            </a:r>
          </a:p>
          <a:p>
            <a:endParaRPr lang="he-IL" sz="2800" dirty="0"/>
          </a:p>
          <a:p>
            <a:r>
              <a:rPr lang="he-IL" sz="2800" dirty="0"/>
              <a:t>משפט:                  - נובע מהמשפט הקודם.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B9AC4-7834-82E4-6B32-5D13EB6EB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9AD52-BA77-59CB-8881-5AAB40D6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315" y="2403620"/>
            <a:ext cx="381053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31399-A008-6330-0AD7-7227390F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8" y="2403620"/>
            <a:ext cx="390580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A672E-F70C-6BDF-0651-4CA7B45C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077" y="3184592"/>
            <a:ext cx="1371791" cy="390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1A46E-7D65-E1FC-5B40-DE1489A2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58" y="3672129"/>
            <a:ext cx="7115365" cy="985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FACAA-2FEC-A80D-8FEE-9D730E14F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649" y="5398035"/>
            <a:ext cx="152421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2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0865-128F-D4F7-A5CB-66DD012A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5D2E6-92C4-8146-9417-A4DF63A29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2800" dirty="0"/>
              <a:t>משפט: </a:t>
            </a:r>
          </a:p>
          <a:p>
            <a:r>
              <a:rPr lang="he-IL" sz="2800" dirty="0"/>
              <a:t>הוכחה: </a:t>
            </a:r>
          </a:p>
          <a:p>
            <a:endParaRPr lang="he-IL" sz="2800" dirty="0"/>
          </a:p>
          <a:p>
            <a:r>
              <a:rPr lang="he-IL" sz="2800" dirty="0"/>
              <a:t>טבלת המקדמים של      בביטוי לעיל:</a:t>
            </a:r>
            <a:r>
              <a:rPr lang="en-US" sz="2800" dirty="0"/>
              <a:t> </a:t>
            </a:r>
            <a:endParaRPr lang="en-IL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2383F-73C7-56A2-67CD-B10B98786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37447-DD2B-9733-9CE9-735AE8AB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396" y="1316319"/>
            <a:ext cx="2638793" cy="101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A8673-EC87-DFBE-033F-667B4134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80" y="2808531"/>
            <a:ext cx="9269119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8AD87-A513-EA6F-96C2-628AEB890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51" y="3961626"/>
            <a:ext cx="381053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6E550-706C-C40D-2942-962D4D82B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63" y="4428640"/>
            <a:ext cx="8346274" cy="24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2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8AA9-B848-0AA0-5F90-5C8577A0D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דיוק חיזוי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8645435-5DF7-71BB-20D1-EB8A9CC7596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</p:spPr>
            <p:txBody>
              <a:bodyPr/>
              <a:lstStyle/>
              <a:p>
                <a:r>
                  <a:rPr lang="he-IL" sz="3200" dirty="0"/>
                  <a:t>- מתוחלת המשתנה העתידי ועד לפילוג המשתנה </a:t>
                </a:r>
              </a:p>
              <a:p>
                <a:r>
                  <a:rPr lang="he-IL" sz="3200" dirty="0"/>
                  <a:t>- ככל </a:t>
                </a:r>
                <a:r>
                  <a:rPr lang="he-IL" sz="3200" b="1" dirty="0"/>
                  <a:t>שאופק הזמן</a:t>
                </a:r>
                <a:r>
                  <a:rPr lang="he-IL" sz="3200" dirty="0"/>
                  <a:t> של החיזוי ארוך יותר, כך התחזית מדויקת פחות </a:t>
                </a:r>
              </a:p>
              <a:p>
                <a:r>
                  <a:rPr lang="he-IL" sz="3200" dirty="0"/>
                  <a:t>- תחזית </a:t>
                </a:r>
                <a:r>
                  <a:rPr lang="he-IL" sz="3200" b="1" dirty="0"/>
                  <a:t>מצרפית</a:t>
                </a:r>
                <a:r>
                  <a:rPr lang="he-IL" sz="3200" dirty="0"/>
                  <a:t> יותר מדויקת </a:t>
                </a:r>
              </a:p>
              <a:p>
                <a:r>
                  <a:rPr lang="he-IL" sz="3200" dirty="0"/>
                  <a:t>	דוגמא: </a:t>
                </a:r>
                <a14:m>
                  <m:oMath xmlns:m="http://schemas.openxmlformats.org/officeDocument/2006/math">
                    <m:r>
                      <a:rPr lang="he-IL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he-IL" sz="3200" dirty="0"/>
                  <a:t>- סטיית התקן של ביקוש מוצר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 		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he-IL" sz="3200" dirty="0"/>
                  <a:t> תוחלת הביקוש </a:t>
                </a:r>
                <a:endParaRPr lang="en-IL" sz="32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8645435-5DF7-71BB-20D1-EB8A9CC75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  <a:blipFill>
                <a:blip r:embed="rId3"/>
                <a:stretch>
                  <a:fillRect r="-1382" b="-86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AC6DF-E1C6-833B-8204-97542A03A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EBAAB-052D-F69A-011C-A445B37E2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8BF67-BC79-AFB3-D5B4-3A8E69DD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3565"/>
            <a:ext cx="5456565" cy="14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F122-7CE3-2BF0-8614-81C8FD79F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גבולות הבקרה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810E1-4ED8-4D69-0DDB-5B521D43F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01E5D-C47A-C82F-ABA2-5AA49410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62" y="1001540"/>
            <a:ext cx="7754432" cy="1200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267E-31A0-54D4-2024-7A7E9A257F9D}"/>
              </a:ext>
            </a:extLst>
          </p:cNvPr>
          <p:cNvSpPr txBox="1"/>
          <p:nvPr/>
        </p:nvSpPr>
        <p:spPr>
          <a:xfrm>
            <a:off x="7361779" y="2731911"/>
            <a:ext cx="4096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/>
              <a:t>משפט: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מכאן, גבולות הבקרה הינם:</a:t>
            </a:r>
            <a:endParaRPr lang="en-I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47119-744F-EF92-7C09-15D11539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78" y="2614613"/>
            <a:ext cx="2957689" cy="757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927EF-DD46-A0E3-C050-5BF72E4B8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86" y="4555036"/>
            <a:ext cx="640169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D714-B4F5-DF99-ADFF-207357A9F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AC762-81CA-3E87-521D-DCB6BD1A6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D26A4-5BDA-FE16-0EA9-D269512C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72" y="1098558"/>
            <a:ext cx="6109948" cy="575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0F4C6-3477-D2E5-0C34-C3175217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41" y="1254105"/>
            <a:ext cx="128605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6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F5E2-44CA-6E1F-BCCC-18F85A2E3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946" y="10940"/>
            <a:ext cx="10851054" cy="990600"/>
          </a:xfrm>
        </p:spPr>
        <p:txBody>
          <a:bodyPr/>
          <a:lstStyle/>
          <a:p>
            <a:r>
              <a:rPr lang="he-IL" dirty="0"/>
              <a:t>דוגמא:</a:t>
            </a:r>
            <a:r>
              <a:rPr lang="en-US"/>
              <a:t> </a:t>
            </a:r>
            <a:r>
              <a:rPr lang="he-IL" dirty="0"/>
              <a:t>קביעת מועדי הגעת לקוחות למערכת שירות 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4B8FC-D26D-C171-5D4C-02193B773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848" y="1474435"/>
            <a:ext cx="10441151" cy="3929428"/>
          </a:xfrm>
        </p:spPr>
        <p:txBody>
          <a:bodyPr/>
          <a:lstStyle/>
          <a:p>
            <a:r>
              <a:rPr lang="he-IL" sz="3200" dirty="0"/>
              <a:t>החלטה שמתקבלת היום בנוגע לזימון הלקוחות שמקבלים שירות מחר תלויה בפרמטרים לא ידועים.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53F7D-27D3-D4EA-EEF2-DE56EF6D3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E9ED-F897-1BB9-0099-54193B1F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23" y="3008192"/>
            <a:ext cx="6705043" cy="99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47C9B-01CF-BA10-A1B2-62FDBB50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323" y="4001791"/>
            <a:ext cx="6705043" cy="28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E23-4676-8663-AB10-2658C25EA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ניסוח הבעיה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7B24F-924C-FD6D-C22F-B6BF076BC1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01EB6-66F5-AC6F-EBAC-6A45569A8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AA8D6-FB21-B805-1A7F-511F80FE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93" y="1058580"/>
            <a:ext cx="6372575" cy="5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6568-6512-573B-6A03-490B24CE7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16" y="10940"/>
            <a:ext cx="9987383" cy="990600"/>
          </a:xfrm>
        </p:spPr>
        <p:txBody>
          <a:bodyPr/>
          <a:lstStyle/>
          <a:p>
            <a:r>
              <a:rPr lang="he-IL" dirty="0"/>
              <a:t>הוכחה של הפתרון האופטימאלי (חלקי) עבור לקוח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595FE-11A6-DAAE-E03D-EBB06FF9D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D158D-93D7-5BC4-5E6F-0B3F2105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11" y="1112562"/>
            <a:ext cx="4096322" cy="971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9980D-9E3D-979D-7ECA-D05F6DC4CE20}"/>
              </a:ext>
            </a:extLst>
          </p:cNvPr>
          <p:cNvSpPr txBox="1"/>
          <p:nvPr/>
        </p:nvSpPr>
        <p:spPr>
          <a:xfrm>
            <a:off x="8366447" y="1324135"/>
            <a:ext cx="27426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המתנה של לקוח 2: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9AB03-2AB3-54D4-2B60-E27E81E4371F}"/>
              </a:ext>
            </a:extLst>
          </p:cNvPr>
          <p:cNvSpPr txBox="1"/>
          <p:nvPr/>
        </p:nvSpPr>
        <p:spPr>
          <a:xfrm>
            <a:off x="8412009" y="2505216"/>
            <a:ext cx="33690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בטלה עד הגעה של לקוח 2: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DE34F3-691F-7349-79E7-4731D33D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680" y="2262669"/>
            <a:ext cx="3962953" cy="962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FC122A-2D36-DD57-72FA-A9EFEC458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91" y="3581671"/>
            <a:ext cx="7761342" cy="915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108CA-6FAA-AB28-990E-2CC62757290A}"/>
              </a:ext>
            </a:extLst>
          </p:cNvPr>
          <p:cNvSpPr txBox="1"/>
          <p:nvPr/>
        </p:nvSpPr>
        <p:spPr>
          <a:xfrm>
            <a:off x="8277476" y="3869316"/>
            <a:ext cx="33690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עלות כוללת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11901-C22B-2D6A-97F7-DF26364A8467}"/>
              </a:ext>
            </a:extLst>
          </p:cNvPr>
          <p:cNvSpPr txBox="1"/>
          <p:nvPr/>
        </p:nvSpPr>
        <p:spPr>
          <a:xfrm>
            <a:off x="8304245" y="4901186"/>
            <a:ext cx="38877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לאחר גזירה לפי          והשוואה לאפס" : </a:t>
            </a:r>
            <a:r>
              <a:rPr lang="en-US" dirty="0"/>
              <a:t> </a:t>
            </a:r>
            <a:endParaRPr lang="he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32F8E7-5648-A6DC-B6BE-719E2CD9C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480" y="4778641"/>
            <a:ext cx="516012" cy="6694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74182F-0874-20BB-82E2-304295C92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504" y="4716485"/>
            <a:ext cx="261974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D272-94B7-8E7C-6413-E9306C3CC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פתרון (חלקי)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A360D-0D2F-D92B-8FFA-3F94ED828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51A05-4061-DE26-BC52-E52DF2EAC0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C79EE-01E4-135D-70A7-B96ACAE5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540"/>
            <a:ext cx="3496163" cy="119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DCAEC-E4BC-2066-315C-2EA1018E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77" y="1466763"/>
            <a:ext cx="6338746" cy="351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4B1-9CF1-B9D4-5A91-CC28BEB56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10" y="5691159"/>
            <a:ext cx="1067901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D0C4-EA1B-377C-AC20-B13E68CE3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גישות לחיזוי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961BF-B62C-0C28-3E7F-6753C7581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- סוביקטיביות :</a:t>
            </a:r>
            <a:r>
              <a:rPr lang="en-US" sz="3200" dirty="0"/>
              <a:t> </a:t>
            </a:r>
            <a:r>
              <a:rPr lang="he-IL" sz="3200" dirty="0"/>
              <a:t>המבוססות על שיפוט אדם </a:t>
            </a:r>
          </a:p>
          <a:p>
            <a:r>
              <a:rPr lang="he-IL" sz="3200" dirty="0"/>
              <a:t>	- שיפוט מומחים </a:t>
            </a:r>
          </a:p>
          <a:p>
            <a:r>
              <a:rPr lang="he-IL" sz="3200" dirty="0"/>
              <a:t>	- שאלוני צרכים </a:t>
            </a:r>
          </a:p>
          <a:p>
            <a:r>
              <a:rPr lang="he-IL" sz="3200" dirty="0"/>
              <a:t>- אוביקטיביות:</a:t>
            </a:r>
            <a:r>
              <a:rPr lang="en-US" sz="3200" dirty="0"/>
              <a:t> </a:t>
            </a:r>
            <a:r>
              <a:rPr lang="he-IL" sz="3200" dirty="0"/>
              <a:t>המבוססות על ניתוח נתונים </a:t>
            </a:r>
          </a:p>
          <a:p>
            <a:r>
              <a:rPr lang="he-IL" sz="3200" dirty="0"/>
              <a:t>	- מודל סיבתי (רגרסיה)</a:t>
            </a:r>
            <a:r>
              <a:rPr lang="en-US" sz="3200" dirty="0"/>
              <a:t> </a:t>
            </a:r>
            <a:endParaRPr lang="he-IL" sz="3200" dirty="0"/>
          </a:p>
          <a:p>
            <a:r>
              <a:rPr lang="he-IL" sz="3200" dirty="0"/>
              <a:t>	- ניתוח סידרה עתית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A509-3B24-1D7B-7890-198E9F8A8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41618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32976</TotalTime>
  <Words>1016</Words>
  <Application>Microsoft Office PowerPoint</Application>
  <PresentationFormat>Widescreen</PresentationFormat>
  <Paragraphs>270</Paragraphs>
  <Slides>42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BarIlan</vt:lpstr>
      <vt:lpstr>סטטיסטיקה תעשייתית וכלי תכנה  לתלמידי הנדסה תעשייה ומערכות מידע</vt:lpstr>
      <vt:lpstr>PowerPoint Presentation</vt:lpstr>
      <vt:lpstr>שיטות חיזוי</vt:lpstr>
      <vt:lpstr>דיוק חיזוי </vt:lpstr>
      <vt:lpstr>דוגמא: קביעת מועדי הגעת לקוחות למערכת שירות </vt:lpstr>
      <vt:lpstr>ניסוח הבעיה </vt:lpstr>
      <vt:lpstr>הוכחה של הפתרון האופטימאלי (חלקי) עבור לקוח 2</vt:lpstr>
      <vt:lpstr>פתרון (חלקי)</vt:lpstr>
      <vt:lpstr>גישות לחיזוי </vt:lpstr>
      <vt:lpstr>סדרות עתית </vt:lpstr>
      <vt:lpstr>תהליכים ומודלים </vt:lpstr>
      <vt:lpstr>שיטת ממוצע כללי </vt:lpstr>
      <vt:lpstr>שיטת ממוצע נע </vt:lpstr>
      <vt:lpstr>החלקה מעריכית </vt:lpstr>
      <vt:lpstr>החלקה מעריכית </vt:lpstr>
      <vt:lpstr>דוגמה- תגובה לקפיצה </vt:lpstr>
      <vt:lpstr>דוגמה- תגובה לקפיצה </vt:lpstr>
      <vt:lpstr>דוגמא – תגובה לקפיצה </vt:lpstr>
      <vt:lpstr>הוכחה של יישום נוסחת החלקה אקספוננציאלית לדוגמת הקפיצה </vt:lpstr>
      <vt:lpstr>דוגמא – תגובה לקפיצה </vt:lpstr>
      <vt:lpstr>דוגמא – תגובה למגמה </vt:lpstr>
      <vt:lpstr>הוכחה מתמטית ליישום ממוצע נע לתגובת מגמה </vt:lpstr>
      <vt:lpstr>דוגמא – תגובה למגמה </vt:lpstr>
      <vt:lpstr>אלגוריתמים לבחירת הפרמטרים S_0  ו-α</vt:lpstr>
      <vt:lpstr>PowerPoint Presentation</vt:lpstr>
      <vt:lpstr>שיטת Holt</vt:lpstr>
      <vt:lpstr>שיטת Holt</vt:lpstr>
      <vt:lpstr>תנאי התחלה עבור שיטת Holt </vt:lpstr>
      <vt:lpstr>דוגמא </vt:lpstr>
      <vt:lpstr>גודל תקופה משתנה או נתונים חסרים </vt:lpstr>
      <vt:lpstr>שיטת Winters</vt:lpstr>
      <vt:lpstr>תנאי התחלה עבור שיטת Winter</vt:lpstr>
      <vt:lpstr>תנאי התחלה עבור שיטת Winters</vt:lpstr>
      <vt:lpstr>בדיקת טיב מודל התחזית בזמן אמת </vt:lpstr>
      <vt:lpstr>אילוסטרציה של התנהגות האינדיקטור </vt:lpstr>
      <vt:lpstr>הרעיון </vt:lpstr>
      <vt:lpstr>הרעיון </vt:lpstr>
      <vt:lpstr>חישוב גבולות הבקרה </vt:lpstr>
      <vt:lpstr>חישוב גבולות הבקרה </vt:lpstr>
      <vt:lpstr>חישוב גבולות הבקרה </vt:lpstr>
      <vt:lpstr>דוגמא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Gonen Singer</cp:lastModifiedBy>
  <cp:revision>892</cp:revision>
  <dcterms:created xsi:type="dcterms:W3CDTF">2020-01-09T10:28:07Z</dcterms:created>
  <dcterms:modified xsi:type="dcterms:W3CDTF">2025-01-18T10:10:19Z</dcterms:modified>
</cp:coreProperties>
</file>